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1075" y="21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08.09.2021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08.09.2021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08.09.2021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08.09.2021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8"/>
            <a:ext cx="7772400" cy="3339803"/>
          </a:xfrm>
        </p:spPr>
        <p:txBody>
          <a:bodyPr>
            <a:normAutofit/>
          </a:bodyPr>
          <a:lstStyle/>
          <a:p>
            <a:r>
              <a:rPr lang="ru-RU" sz="1800" dirty="0" err="1" smtClean="0"/>
              <a:t>Әл-Фараби</a:t>
            </a:r>
            <a:r>
              <a:rPr lang="ru-RU" sz="1800" dirty="0" smtClean="0"/>
              <a:t> </a:t>
            </a:r>
            <a:r>
              <a:rPr lang="ru-RU" sz="1800" dirty="0" err="1" smtClean="0"/>
              <a:t>Қазақ</a:t>
            </a:r>
            <a:r>
              <a:rPr lang="ru-RU" sz="1800" dirty="0" smtClean="0"/>
              <a:t> </a:t>
            </a:r>
            <a:r>
              <a:rPr lang="ru-RU" sz="1800" dirty="0" err="1" smtClean="0"/>
              <a:t>Ұлттық</a:t>
            </a:r>
            <a:r>
              <a:rPr lang="ru-RU" sz="1800" dirty="0" smtClean="0"/>
              <a:t> </a:t>
            </a:r>
            <a:r>
              <a:rPr lang="ru-RU" sz="1800" dirty="0" err="1" smtClean="0"/>
              <a:t>Университеті</a:t>
            </a:r>
            <a:r>
              <a:rPr lang="ru-RU" sz="1800" dirty="0" smtClean="0"/>
              <a:t/>
            </a:r>
            <a:br>
              <a:rPr lang="ru-RU" sz="1800" dirty="0" smtClean="0"/>
            </a:br>
            <a:r>
              <a:rPr lang="ru-RU" sz="1800" dirty="0" smtClean="0">
                <a:latin typeface="Times New Roman" pitchFamily="18" charset="0"/>
                <a:cs typeface="Times New Roman" pitchFamily="18" charset="0"/>
              </a:rPr>
              <a:t>философия </a:t>
            </a:r>
            <a:r>
              <a:rPr lang="ru-RU" sz="1800" dirty="0" err="1" smtClean="0">
                <a:latin typeface="Times New Roman" pitchFamily="18" charset="0"/>
                <a:cs typeface="Times New Roman" pitchFamily="18" charset="0"/>
              </a:rPr>
              <a:t>және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саясаттану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факультеті</a:t>
            </a:r>
            <a:r>
              <a:rPr lang="ru-RU" sz="2400" dirty="0"/>
              <a:t/>
            </a:r>
            <a:br>
              <a:rPr lang="ru-RU" sz="2400" dirty="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1800" b="1" dirty="0" err="1" smtClean="0">
                <a:latin typeface="Times New Roman" pitchFamily="18" charset="0"/>
                <a:cs typeface="Times New Roman" pitchFamily="18" charset="0"/>
              </a:rPr>
              <a:t>Әлеуметтік-психологиялық</a:t>
            </a:r>
            <a:r>
              <a:rPr lang="ru-RU" sz="1800" b="1" dirty="0" smtClean="0">
                <a:latin typeface="Times New Roman" pitchFamily="18" charset="0"/>
                <a:cs typeface="Times New Roman" pitchFamily="18" charset="0"/>
              </a:rPr>
              <a:t> </a:t>
            </a:r>
            <a:r>
              <a:rPr lang="kk-KZ" sz="1800" b="1" dirty="0">
                <a:latin typeface="Times New Roman" pitchFamily="18" charset="0"/>
                <a:cs typeface="Times New Roman" pitchFamily="18" charset="0"/>
              </a:rPr>
              <a:t>білім беру қызметінің құрамындағы мамандар қызметінің жалпы сипаттамасы</a:t>
            </a:r>
            <a:endParaRPr lang="ru-RU" sz="18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365104"/>
            <a:ext cx="6400800" cy="1273696"/>
          </a:xfrm>
        </p:spPr>
        <p:txBody>
          <a:bodyPr>
            <a:normAutofit/>
          </a:bodyPr>
          <a:lstStyle/>
          <a:p>
            <a:pPr algn="r"/>
            <a:r>
              <a:rPr lang="ru-RU" sz="2000" dirty="0" smtClean="0">
                <a:solidFill>
                  <a:schemeClr val="tx1"/>
                </a:solidFill>
                <a:latin typeface="Times New Roman" pitchFamily="18" charset="0"/>
                <a:cs typeface="Times New Roman" pitchFamily="18" charset="0"/>
              </a:rPr>
              <a:t>педагогика </a:t>
            </a:r>
            <a:r>
              <a:rPr lang="ru-RU" sz="2000" dirty="0" err="1" smtClean="0">
                <a:solidFill>
                  <a:schemeClr val="tx1"/>
                </a:solidFill>
                <a:latin typeface="Times New Roman" pitchFamily="18" charset="0"/>
                <a:cs typeface="Times New Roman" pitchFamily="18" charset="0"/>
              </a:rPr>
              <a:t>және</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білім</a:t>
            </a:r>
            <a:r>
              <a:rPr lang="ru-RU" sz="2000" dirty="0" smtClean="0">
                <a:solidFill>
                  <a:schemeClr val="tx1"/>
                </a:solidFill>
                <a:latin typeface="Times New Roman" pitchFamily="18" charset="0"/>
                <a:cs typeface="Times New Roman" pitchFamily="18" charset="0"/>
              </a:rPr>
              <a:t> беру </a:t>
            </a:r>
            <a:r>
              <a:rPr lang="ru-RU" sz="2000" dirty="0" err="1" smtClean="0">
                <a:solidFill>
                  <a:schemeClr val="tx1"/>
                </a:solidFill>
                <a:latin typeface="Times New Roman" pitchFamily="18" charset="0"/>
                <a:cs typeface="Times New Roman" pitchFamily="18" charset="0"/>
              </a:rPr>
              <a:t>менджменті</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кафедрасының</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аға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оқытушысы</a:t>
            </a:r>
            <a:endParaRPr lang="ru-RU" sz="2000" dirty="0" smtClean="0">
              <a:solidFill>
                <a:schemeClr val="tx1"/>
              </a:solidFill>
              <a:latin typeface="Times New Roman" pitchFamily="18" charset="0"/>
              <a:cs typeface="Times New Roman" pitchFamily="18" charset="0"/>
            </a:endParaRPr>
          </a:p>
          <a:p>
            <a:pPr algn="r"/>
            <a:r>
              <a:rPr lang="ru-RU" sz="2000" dirty="0" err="1" smtClean="0">
                <a:solidFill>
                  <a:schemeClr val="tx1"/>
                </a:solidFill>
                <a:latin typeface="Times New Roman" pitchFamily="18" charset="0"/>
                <a:cs typeface="Times New Roman" pitchFamily="18" charset="0"/>
              </a:rPr>
              <a:t>Махамбетова</a:t>
            </a:r>
            <a:r>
              <a:rPr lang="ru-RU" sz="2000" dirty="0" smtClean="0">
                <a:solidFill>
                  <a:schemeClr val="tx1"/>
                </a:solidFill>
                <a:latin typeface="Times New Roman" pitchFamily="18" charset="0"/>
                <a:cs typeface="Times New Roman" pitchFamily="18" charset="0"/>
              </a:rPr>
              <a:t> Ж.Т.</a:t>
            </a: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82538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a:t>Әлеуметтік педагог</a:t>
            </a:r>
            <a:r>
              <a:rPr lang="kk-KZ" sz="2400" dirty="0"/>
              <a:t>-</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073427"/>
          </a:xfrm>
        </p:spPr>
        <p:txBody>
          <a:bodyPr>
            <a:noAutofit/>
          </a:bodyPr>
          <a:lstStyle/>
          <a:p>
            <a:pPr marL="0" indent="0">
              <a:buNone/>
            </a:pPr>
            <a:r>
              <a:rPr lang="kk-KZ" sz="2400" dirty="0" smtClean="0">
                <a:latin typeface="Times New Roman" pitchFamily="18" charset="0"/>
                <a:cs typeface="Times New Roman" pitchFamily="18" charset="0"/>
              </a:rPr>
              <a:t>баланың </a:t>
            </a:r>
            <a:r>
              <a:rPr lang="kk-KZ" sz="2400" dirty="0">
                <a:latin typeface="Times New Roman" pitchFamily="18" charset="0"/>
                <a:cs typeface="Times New Roman" pitchFamily="18" charset="0"/>
              </a:rPr>
              <a:t>қоғамға сәтті бейімделуіне жағдай жасайтын маман. Баланың дамуына, білім беру мекемесі мен отбасы арасында байланыс пен серіктестік орнатуға қолайлы жағдай жасайды. Қызығушылықтар мен қажеттіліктерді, мінез-құлықтағы ауытқуларды, жанжалды жағдайларды анықтайды және оқушыларға уақтылы көмек көрсетеді. Бала, білім беру мекемесі, отбасы және билік арасында делдал ретінде әрекет етеді. Баланың құқықтары мен бостандықтарын іске асыруға ықпал етеді.</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Әлеуметтік педагог қызметінің </a:t>
            </a:r>
            <a:r>
              <a:rPr lang="kk-KZ" sz="2400" b="1" dirty="0">
                <a:latin typeface="Times New Roman" pitchFamily="18" charset="0"/>
                <a:cs typeface="Times New Roman" pitchFamily="18" charset="0"/>
              </a:rPr>
              <a:t>негізгі міндеті</a:t>
            </a:r>
            <a:r>
              <a:rPr lang="kk-KZ" sz="2400" dirty="0">
                <a:latin typeface="Times New Roman" pitchFamily="18" charset="0"/>
                <a:cs typeface="Times New Roman" pitchFamily="18" charset="0"/>
              </a:rPr>
              <a:t> балалардың құқықтарын әлеуметтік қорғау, олардың өмірі мен денсаулығын қорғауды қамтамасыз ету болып табылады.</a:t>
            </a:r>
            <a:endParaRPr lang="ru-RU"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Жас жандарды құтқару және тәрбиелеу - әлеуметтік педагогтың негізгі миссиясы.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488887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a:t>Әлеуметтік педагог жұмысының негізгі бағыттары</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marL="0" lvl="0" indent="0">
              <a:buNone/>
            </a:pPr>
            <a:r>
              <a:rPr lang="ru-RU" sz="2400" dirty="0" err="1" smtClean="0"/>
              <a:t>Оқушылардың</a:t>
            </a:r>
            <a:r>
              <a:rPr lang="ru-RU" sz="2400" dirty="0" smtClean="0"/>
              <a:t> </a:t>
            </a:r>
            <a:r>
              <a:rPr lang="ru-RU" sz="2400" dirty="0" err="1"/>
              <a:t>сабаққа</a:t>
            </a:r>
            <a:r>
              <a:rPr lang="ru-RU" sz="2400" dirty="0"/>
              <a:t> </a:t>
            </a:r>
            <a:r>
              <a:rPr lang="ru-RU" sz="2400" dirty="0" err="1"/>
              <a:t>қатысуын</a:t>
            </a:r>
            <a:r>
              <a:rPr lang="ru-RU" sz="2400" dirty="0"/>
              <a:t> </a:t>
            </a:r>
            <a:r>
              <a:rPr lang="ru-RU" sz="2400" dirty="0" err="1"/>
              <a:t>тексеру</a:t>
            </a:r>
            <a:r>
              <a:rPr lang="ru-RU" sz="2400" dirty="0"/>
              <a:t>.</a:t>
            </a:r>
          </a:p>
          <a:p>
            <a:pPr marL="0" lvl="0" indent="0">
              <a:buNone/>
            </a:pPr>
            <a:r>
              <a:rPr lang="ru-RU" sz="2400" dirty="0" err="1"/>
              <a:t>Әлеуметтік</a:t>
            </a:r>
            <a:r>
              <a:rPr lang="ru-RU" sz="2400" dirty="0"/>
              <a:t> </a:t>
            </a:r>
            <a:r>
              <a:rPr lang="ru-RU" sz="2400" dirty="0" err="1"/>
              <a:t>қорғауға</a:t>
            </a:r>
            <a:r>
              <a:rPr lang="ru-RU" sz="2400" dirty="0"/>
              <a:t> </a:t>
            </a:r>
            <a:r>
              <a:rPr lang="ru-RU" sz="2400" dirty="0" err="1"/>
              <a:t>немесе</a:t>
            </a:r>
            <a:r>
              <a:rPr lang="ru-RU" sz="2400" dirty="0"/>
              <a:t> </a:t>
            </a:r>
            <a:r>
              <a:rPr lang="ru-RU" sz="2400" dirty="0" err="1"/>
              <a:t>көмекке</a:t>
            </a:r>
            <a:r>
              <a:rPr lang="ru-RU" sz="2400" dirty="0"/>
              <a:t> </a:t>
            </a:r>
            <a:r>
              <a:rPr lang="ru-RU" sz="2400" dirty="0" err="1"/>
              <a:t>мұқтаж</a:t>
            </a:r>
            <a:r>
              <a:rPr lang="ru-RU" sz="2400" dirty="0"/>
              <a:t> </a:t>
            </a:r>
            <a:r>
              <a:rPr lang="ru-RU" sz="2400" dirty="0" err="1"/>
              <a:t>оқушылар</a:t>
            </a:r>
            <a:r>
              <a:rPr lang="ru-RU" sz="2400" dirty="0"/>
              <a:t> </a:t>
            </a:r>
            <a:r>
              <a:rPr lang="ru-RU" sz="2400" dirty="0" err="1"/>
              <a:t>отбасыларының</a:t>
            </a:r>
            <a:r>
              <a:rPr lang="ru-RU" sz="2400" dirty="0"/>
              <a:t> </a:t>
            </a:r>
            <a:r>
              <a:rPr lang="ru-RU" sz="2400" dirty="0" err="1"/>
              <a:t>және</a:t>
            </a:r>
            <a:r>
              <a:rPr lang="ru-RU" sz="2400" dirty="0"/>
              <a:t> </a:t>
            </a:r>
            <a:r>
              <a:rPr lang="ru-RU" sz="2400" dirty="0" err="1"/>
              <a:t>девиантты</a:t>
            </a:r>
            <a:r>
              <a:rPr lang="ru-RU" sz="2400" dirty="0"/>
              <a:t> </a:t>
            </a:r>
            <a:r>
              <a:rPr lang="ru-RU" sz="2400" dirty="0" err="1"/>
              <a:t>мінез-құлықты</a:t>
            </a:r>
            <a:r>
              <a:rPr lang="ru-RU" sz="2400" dirty="0"/>
              <a:t> </a:t>
            </a:r>
            <a:r>
              <a:rPr lang="ru-RU" sz="2400" dirty="0" err="1"/>
              <a:t>оқушылардың</a:t>
            </a:r>
            <a:r>
              <a:rPr lang="ru-RU" sz="2400" dirty="0"/>
              <a:t> </a:t>
            </a:r>
            <a:r>
              <a:rPr lang="ru-RU" sz="2400" dirty="0" err="1"/>
              <a:t>әлеуметтік</a:t>
            </a:r>
            <a:r>
              <a:rPr lang="ru-RU" sz="2400" dirty="0"/>
              <a:t> </a:t>
            </a:r>
            <a:r>
              <a:rPr lang="ru-RU" sz="2400" dirty="0" err="1"/>
              <a:t>паспортын</a:t>
            </a:r>
            <a:r>
              <a:rPr lang="ru-RU" sz="2400" dirty="0"/>
              <a:t> </a:t>
            </a:r>
            <a:r>
              <a:rPr lang="ru-RU" sz="2400" dirty="0" err="1"/>
              <a:t>жасау</a:t>
            </a:r>
            <a:r>
              <a:rPr lang="ru-RU" sz="2400" dirty="0"/>
              <a:t>.</a:t>
            </a:r>
          </a:p>
          <a:p>
            <a:pPr marL="0" lvl="0" indent="0">
              <a:buNone/>
            </a:pPr>
            <a:r>
              <a:rPr lang="ru-RU" sz="2400" dirty="0" err="1"/>
              <a:t>Сынып</a:t>
            </a:r>
            <a:r>
              <a:rPr lang="ru-RU" sz="2400" dirty="0"/>
              <a:t> </a:t>
            </a:r>
            <a:r>
              <a:rPr lang="ru-RU" sz="2400" dirty="0" err="1"/>
              <a:t>жетекшілеріне</a:t>
            </a:r>
            <a:r>
              <a:rPr lang="ru-RU" sz="2400" dirty="0"/>
              <a:t> "</a:t>
            </a:r>
            <a:r>
              <a:rPr lang="ru-RU" sz="2400" dirty="0" err="1"/>
              <a:t>қиын</a:t>
            </a:r>
            <a:r>
              <a:rPr lang="ru-RU" sz="2400" dirty="0"/>
              <a:t>" </a:t>
            </a:r>
            <a:r>
              <a:rPr lang="ru-RU" sz="2400" dirty="0" err="1"/>
              <a:t>оқушылармен</a:t>
            </a:r>
            <a:r>
              <a:rPr lang="ru-RU" sz="2400" dirty="0"/>
              <a:t> </a:t>
            </a:r>
            <a:r>
              <a:rPr lang="ru-RU" sz="2400" dirty="0" err="1"/>
              <a:t>жеке</a:t>
            </a:r>
            <a:r>
              <a:rPr lang="ru-RU" sz="2400" dirty="0"/>
              <a:t> </a:t>
            </a:r>
            <a:r>
              <a:rPr lang="ru-RU" sz="2400" dirty="0" err="1"/>
              <a:t>жұмыс</a:t>
            </a:r>
            <a:r>
              <a:rPr lang="ru-RU" sz="2400" dirty="0"/>
              <a:t> </a:t>
            </a:r>
            <a:r>
              <a:rPr lang="ru-RU" sz="2400" dirty="0" err="1"/>
              <a:t>жоспарларын</a:t>
            </a:r>
            <a:r>
              <a:rPr lang="ru-RU" sz="2400" dirty="0"/>
              <a:t> </a:t>
            </a:r>
            <a:r>
              <a:rPr lang="ru-RU" sz="2400" dirty="0" err="1"/>
              <a:t>құруға</a:t>
            </a:r>
            <a:r>
              <a:rPr lang="ru-RU" sz="2400" dirty="0"/>
              <a:t> </a:t>
            </a:r>
            <a:r>
              <a:rPr lang="ru-RU" sz="2400" dirty="0" err="1"/>
              <a:t>көмектесу</a:t>
            </a:r>
            <a:r>
              <a:rPr lang="ru-RU" sz="2400" dirty="0"/>
              <a:t>. "</a:t>
            </a:r>
            <a:r>
              <a:rPr lang="ru-RU" sz="2400" dirty="0" err="1"/>
              <a:t>Қиын</a:t>
            </a:r>
            <a:r>
              <a:rPr lang="ru-RU" sz="2400" dirty="0"/>
              <a:t>" </a:t>
            </a:r>
            <a:r>
              <a:rPr lang="ru-RU" sz="2400" dirty="0" err="1"/>
              <a:t>оқушылармен</a:t>
            </a:r>
            <a:r>
              <a:rPr lang="ru-RU" sz="2400" dirty="0"/>
              <a:t> </a:t>
            </a:r>
            <a:r>
              <a:rPr lang="ru-RU" sz="2400" dirty="0" err="1"/>
              <a:t>және</a:t>
            </a:r>
            <a:r>
              <a:rPr lang="ru-RU" sz="2400" dirty="0"/>
              <a:t> </a:t>
            </a:r>
            <a:r>
              <a:rPr lang="ru-RU" sz="2400" dirty="0" err="1"/>
              <a:t>олардың</a:t>
            </a:r>
            <a:r>
              <a:rPr lang="ru-RU" sz="2400" dirty="0"/>
              <a:t> </a:t>
            </a:r>
            <a:r>
              <a:rPr lang="ru-RU" sz="2400" dirty="0" err="1"/>
              <a:t>ата-аналарымен</a:t>
            </a:r>
            <a:r>
              <a:rPr lang="ru-RU" sz="2400" dirty="0"/>
              <a:t> </a:t>
            </a:r>
            <a:r>
              <a:rPr lang="ru-RU" sz="2400" dirty="0" err="1"/>
              <a:t>профилактикалық</a:t>
            </a:r>
            <a:r>
              <a:rPr lang="ru-RU" sz="2400" dirty="0"/>
              <a:t> </a:t>
            </a:r>
            <a:r>
              <a:rPr lang="ru-RU" sz="2400" dirty="0" err="1"/>
              <a:t>әңгімелер</a:t>
            </a:r>
            <a:r>
              <a:rPr lang="ru-RU" sz="2400" dirty="0"/>
              <a:t>.</a:t>
            </a:r>
          </a:p>
          <a:p>
            <a:pPr marL="0" lvl="0" indent="0">
              <a:buNone/>
            </a:pPr>
            <a:r>
              <a:rPr lang="ru-RU" sz="2400" dirty="0"/>
              <a:t>"</a:t>
            </a:r>
            <a:r>
              <a:rPr lang="ru-RU" sz="2400" dirty="0" err="1"/>
              <a:t>Қиын</a:t>
            </a:r>
            <a:r>
              <a:rPr lang="ru-RU" sz="2400" dirty="0"/>
              <a:t>" </a:t>
            </a:r>
            <a:r>
              <a:rPr lang="ru-RU" sz="2400" dirty="0" err="1"/>
              <a:t>оқушылармен</a:t>
            </a:r>
            <a:r>
              <a:rPr lang="ru-RU" sz="2400" dirty="0"/>
              <a:t> </a:t>
            </a:r>
            <a:r>
              <a:rPr lang="ru-RU" sz="2400" dirty="0" err="1"/>
              <a:t>тәрбие</a:t>
            </a:r>
            <a:r>
              <a:rPr lang="ru-RU" sz="2400" dirty="0"/>
              <a:t> </a:t>
            </a:r>
            <a:r>
              <a:rPr lang="ru-RU" sz="2400" dirty="0" err="1"/>
              <a:t>жұмысының</a:t>
            </a:r>
            <a:r>
              <a:rPr lang="ru-RU" sz="2400" dirty="0"/>
              <a:t> </a:t>
            </a:r>
            <a:r>
              <a:rPr lang="ru-RU" sz="2400" dirty="0" err="1"/>
              <a:t>жоспарларын</a:t>
            </a:r>
            <a:r>
              <a:rPr lang="ru-RU" sz="2400" dirty="0"/>
              <a:t> </a:t>
            </a:r>
            <a:r>
              <a:rPr lang="ru-RU" sz="2400" dirty="0" err="1"/>
              <a:t>тексеруге</a:t>
            </a:r>
            <a:r>
              <a:rPr lang="ru-RU" sz="2400" dirty="0"/>
              <a:t>, </a:t>
            </a:r>
            <a:r>
              <a:rPr lang="ru-RU" sz="2400" dirty="0" err="1"/>
              <a:t>алдын</a:t>
            </a:r>
            <a:r>
              <a:rPr lang="ru-RU" sz="2400" dirty="0"/>
              <a:t> </a:t>
            </a:r>
            <a:r>
              <a:rPr lang="ru-RU" sz="2400" dirty="0" err="1"/>
              <a:t>алу</a:t>
            </a:r>
            <a:r>
              <a:rPr lang="ru-RU" sz="2400" dirty="0"/>
              <a:t> </a:t>
            </a:r>
            <a:r>
              <a:rPr lang="ru-RU" sz="2400" dirty="0" err="1"/>
              <a:t>Кеңесінің</a:t>
            </a:r>
            <a:r>
              <a:rPr lang="ru-RU" sz="2400" dirty="0"/>
              <a:t> </a:t>
            </a:r>
            <a:r>
              <a:rPr lang="ru-RU" sz="2400" dirty="0" err="1"/>
              <a:t>жұмысына</a:t>
            </a:r>
            <a:r>
              <a:rPr lang="ru-RU" sz="2400" dirty="0"/>
              <a:t>, </a:t>
            </a:r>
            <a:r>
              <a:rPr lang="ru-RU" sz="2400" dirty="0" err="1"/>
              <a:t>әкімшілік</a:t>
            </a:r>
            <a:r>
              <a:rPr lang="ru-RU" sz="2400" dirty="0"/>
              <a:t> </a:t>
            </a:r>
            <a:r>
              <a:rPr lang="ru-RU" sz="2400" dirty="0" err="1"/>
              <a:t>кеңестерге</a:t>
            </a:r>
            <a:r>
              <a:rPr lang="ru-RU" sz="2400" dirty="0"/>
              <a:t>, </a:t>
            </a:r>
            <a:r>
              <a:rPr lang="ru-RU" sz="2400" dirty="0" err="1"/>
              <a:t>шағын</a:t>
            </a:r>
            <a:r>
              <a:rPr lang="ru-RU" sz="2400" dirty="0"/>
              <a:t> </a:t>
            </a:r>
            <a:r>
              <a:rPr lang="ru-RU" sz="2400" dirty="0" err="1"/>
              <a:t>педкеңеске</a:t>
            </a:r>
            <a:r>
              <a:rPr lang="ru-RU" sz="2400" dirty="0"/>
              <a:t> </a:t>
            </a:r>
            <a:r>
              <a:rPr lang="ru-RU" sz="2400" dirty="0" err="1"/>
              <a:t>және</a:t>
            </a:r>
            <a:r>
              <a:rPr lang="ru-RU" sz="2400" dirty="0"/>
              <a:t> т. б. </a:t>
            </a:r>
            <a:r>
              <a:rPr lang="ru-RU" sz="2400" dirty="0" err="1"/>
              <a:t>қатысу</a:t>
            </a:r>
            <a:r>
              <a:rPr lang="ru-RU" sz="2400" dirty="0"/>
              <a:t>.</a:t>
            </a:r>
          </a:p>
          <a:p>
            <a:pPr marL="0" lvl="0" indent="0">
              <a:buNone/>
            </a:pPr>
            <a:r>
              <a:rPr lang="ru-RU" sz="2400" dirty="0" err="1"/>
              <a:t>Органдармен</a:t>
            </a:r>
            <a:r>
              <a:rPr lang="ru-RU" sz="2400" dirty="0"/>
              <a:t> </a:t>
            </a:r>
            <a:r>
              <a:rPr lang="ru-RU" sz="2400" dirty="0" err="1"/>
              <a:t>өзара</a:t>
            </a:r>
            <a:r>
              <a:rPr lang="ru-RU" sz="2400" dirty="0"/>
              <a:t> </a:t>
            </a:r>
            <a:r>
              <a:rPr lang="ru-RU" sz="2400" dirty="0" err="1"/>
              <a:t>әрекеттесу</a:t>
            </a:r>
            <a:r>
              <a:rPr lang="ru-RU" sz="2400" dirty="0"/>
              <a:t>.</a:t>
            </a:r>
          </a:p>
          <a:p>
            <a:pPr marL="0" lvl="0" indent="0">
              <a:buNone/>
            </a:pPr>
            <a:r>
              <a:rPr lang="ru-RU" sz="2400" dirty="0" err="1"/>
              <a:t>Оқушылардың</a:t>
            </a:r>
            <a:r>
              <a:rPr lang="ru-RU" sz="2400" dirty="0"/>
              <a:t> </a:t>
            </a:r>
            <a:r>
              <a:rPr lang="ru-RU" sz="2400" dirty="0" err="1"/>
              <a:t>жеке</a:t>
            </a:r>
            <a:r>
              <a:rPr lang="ru-RU" sz="2400" dirty="0"/>
              <a:t> </a:t>
            </a:r>
            <a:r>
              <a:rPr lang="ru-RU" sz="2400" dirty="0" err="1"/>
              <a:t>қабілеттерін</a:t>
            </a:r>
            <a:r>
              <a:rPr lang="ru-RU" sz="2400" dirty="0"/>
              <a:t> </a:t>
            </a:r>
            <a:r>
              <a:rPr lang="ru-RU" sz="2400" dirty="0" err="1"/>
              <a:t>дамыту</a:t>
            </a:r>
            <a:r>
              <a:rPr lang="ru-RU" sz="2400" dirty="0"/>
              <a:t>.</a:t>
            </a:r>
          </a:p>
          <a:p>
            <a:pPr marL="0" lvl="0" indent="0">
              <a:buNone/>
            </a:pPr>
            <a:r>
              <a:rPr lang="ru-RU" sz="2400" dirty="0" err="1"/>
              <a:t>Оқушыларға</a:t>
            </a:r>
            <a:r>
              <a:rPr lang="ru-RU" sz="2400" dirty="0"/>
              <a:t> </a:t>
            </a:r>
            <a:r>
              <a:rPr lang="ru-RU" sz="2400" dirty="0" err="1"/>
              <a:t>психологиялық</a:t>
            </a:r>
            <a:r>
              <a:rPr lang="ru-RU" sz="2400" dirty="0"/>
              <a:t> </a:t>
            </a:r>
            <a:r>
              <a:rPr lang="ru-RU" sz="2400" dirty="0" err="1"/>
              <a:t>көмек</a:t>
            </a:r>
            <a:r>
              <a:rPr lang="ru-RU" sz="2400" dirty="0"/>
              <a:t> </a:t>
            </a:r>
            <a:r>
              <a:rPr lang="ru-RU" sz="2400" dirty="0" err="1"/>
              <a:t>және</a:t>
            </a:r>
            <a:r>
              <a:rPr lang="ru-RU" sz="2400" dirty="0"/>
              <a:t> </a:t>
            </a:r>
            <a:r>
              <a:rPr lang="ru-RU" sz="2400" dirty="0" err="1"/>
              <a:t>қолдау</a:t>
            </a:r>
            <a:r>
              <a:rPr lang="ru-RU" sz="2400" dirty="0"/>
              <a:t> </a:t>
            </a:r>
            <a:r>
              <a:rPr lang="ru-RU" sz="2400" dirty="0" err="1"/>
              <a:t>көрсету</a:t>
            </a:r>
            <a:r>
              <a:rPr lang="ru-RU" sz="2400" dirty="0"/>
              <a:t>.</a:t>
            </a:r>
          </a:p>
          <a:p>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81025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lstStyle/>
          <a:p>
            <a:pPr marL="0" indent="0">
              <a:buNone/>
            </a:pPr>
            <a:endParaRPr lang="kk-KZ" dirty="0" smtClean="0"/>
          </a:p>
          <a:p>
            <a:pPr marL="0" indent="0">
              <a:buNone/>
            </a:pPr>
            <a:endParaRPr lang="kk-KZ" dirty="0"/>
          </a:p>
          <a:p>
            <a:pPr marL="0" indent="0">
              <a:buNone/>
            </a:pPr>
            <a:endParaRPr lang="kk-KZ" dirty="0" smtClean="0"/>
          </a:p>
          <a:p>
            <a:pPr marL="0" indent="0" algn="ctr">
              <a:buNone/>
            </a:pPr>
            <a:r>
              <a:rPr lang="kk-KZ" sz="2400" b="1" dirty="0" smtClean="0">
                <a:latin typeface="Times New Roman" pitchFamily="18" charset="0"/>
                <a:cs typeface="Times New Roman" pitchFamily="18" charset="0"/>
              </a:rPr>
              <a:t>Назарларыңызға рақмет!</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38922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err="1">
                <a:latin typeface="Times New Roman" pitchFamily="18" charset="0"/>
                <a:cs typeface="Times New Roman" pitchFamily="18" charset="0"/>
              </a:rPr>
              <a:t>Әлеуметтік-психологиялық</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қызметтің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құрамы</a:t>
            </a:r>
            <a:r>
              <a:rPr lang="ru-RU" sz="2400" b="1" dirty="0">
                <a:latin typeface="Times New Roman" pitchFamily="18" charset="0"/>
                <a:cs typeface="Times New Roman" pitchFamily="18" charset="0"/>
              </a:rPr>
              <a:t>:</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2400" dirty="0" err="1" smtClean="0"/>
              <a:t>директордың</a:t>
            </a:r>
            <a:r>
              <a:rPr lang="ru-RU" sz="2400" dirty="0" smtClean="0"/>
              <a:t> </a:t>
            </a:r>
            <a:r>
              <a:rPr lang="ru-RU" sz="2400" dirty="0" err="1"/>
              <a:t>тәрбие</a:t>
            </a:r>
            <a:r>
              <a:rPr lang="ru-RU" sz="2400" dirty="0"/>
              <a:t> </a:t>
            </a:r>
            <a:r>
              <a:rPr lang="ru-RU" sz="2400" dirty="0" err="1"/>
              <a:t>ісі</a:t>
            </a:r>
            <a:r>
              <a:rPr lang="ru-RU" sz="2400" dirty="0"/>
              <a:t> </a:t>
            </a:r>
            <a:r>
              <a:rPr lang="ru-RU" sz="2400" dirty="0" err="1"/>
              <a:t>жөніндегі</a:t>
            </a:r>
            <a:r>
              <a:rPr lang="ru-RU" sz="2400" dirty="0"/>
              <a:t> </a:t>
            </a:r>
            <a:r>
              <a:rPr lang="ru-RU" sz="2400" dirty="0" err="1"/>
              <a:t>орынбасары</a:t>
            </a:r>
            <a:r>
              <a:rPr lang="ru-RU" sz="2400" dirty="0"/>
              <a:t> - </a:t>
            </a:r>
            <a:r>
              <a:rPr lang="ru-RU" sz="2400" dirty="0" err="1"/>
              <a:t>әлеуметтік-психологиялық</a:t>
            </a:r>
            <a:r>
              <a:rPr lang="ru-RU" sz="2400" dirty="0"/>
              <a:t> </a:t>
            </a:r>
            <a:r>
              <a:rPr lang="ru-RU" sz="2400" dirty="0" err="1"/>
              <a:t>қызметтің</a:t>
            </a:r>
            <a:r>
              <a:rPr lang="ru-RU" sz="2400" dirty="0"/>
              <a:t> </a:t>
            </a:r>
            <a:r>
              <a:rPr lang="ru-RU" sz="2400" dirty="0" err="1"/>
              <a:t>жетекшісі</a:t>
            </a:r>
            <a:r>
              <a:rPr lang="ru-RU" sz="2400" dirty="0"/>
              <a:t>.</a:t>
            </a:r>
          </a:p>
          <a:p>
            <a:r>
              <a:rPr lang="ru-RU" sz="2400" dirty="0" err="1"/>
              <a:t>әлеуметтік</a:t>
            </a:r>
            <a:r>
              <a:rPr lang="ru-RU" sz="2400" dirty="0"/>
              <a:t> педагог.</a:t>
            </a:r>
          </a:p>
          <a:p>
            <a:r>
              <a:rPr lang="ru-RU" sz="2400" dirty="0"/>
              <a:t>педагог-психолог.</a:t>
            </a:r>
          </a:p>
          <a:p>
            <a:r>
              <a:rPr lang="ru-RU" sz="2400" dirty="0" err="1"/>
              <a:t>Сынып</a:t>
            </a:r>
            <a:r>
              <a:rPr lang="ru-RU" sz="2400" dirty="0"/>
              <a:t> </a:t>
            </a:r>
            <a:r>
              <a:rPr lang="ru-RU" sz="2400" dirty="0" err="1"/>
              <a:t>жетекшілері</a:t>
            </a:r>
            <a:r>
              <a:rPr lang="ru-RU" sz="2400" dirty="0"/>
              <a:t> - </a:t>
            </a:r>
            <a:r>
              <a:rPr lang="ru-RU" sz="2400" dirty="0" err="1"/>
              <a:t>қажет</a:t>
            </a:r>
            <a:r>
              <a:rPr lang="ru-RU" sz="2400" dirty="0"/>
              <a:t> </a:t>
            </a:r>
            <a:r>
              <a:rPr lang="ru-RU" sz="2400" dirty="0" err="1"/>
              <a:t>болған</a:t>
            </a:r>
            <a:r>
              <a:rPr lang="ru-RU" sz="2400" dirty="0"/>
              <a:t> </a:t>
            </a:r>
            <a:r>
              <a:rPr lang="ru-RU" sz="2400" dirty="0" err="1"/>
              <a:t>жағдайда</a:t>
            </a:r>
            <a:r>
              <a:rPr lang="ru-RU" sz="2400" dirty="0"/>
              <a:t> </a:t>
            </a:r>
            <a:r>
              <a:rPr lang="ru-RU" sz="2400" dirty="0" err="1"/>
              <a:t>қатысады</a:t>
            </a:r>
            <a:r>
              <a:rPr lang="ru-RU" sz="2400" dirty="0"/>
              <a:t>.</a:t>
            </a:r>
          </a:p>
          <a:p>
            <a:r>
              <a:rPr lang="ru-RU" sz="2400" dirty="0" err="1"/>
              <a:t>Пән</a:t>
            </a:r>
            <a:r>
              <a:rPr lang="ru-RU" sz="2400" dirty="0"/>
              <a:t> </a:t>
            </a:r>
            <a:r>
              <a:rPr lang="ru-RU" sz="2400" dirty="0" err="1"/>
              <a:t>мұғалімдері-қажеттілігіне</a:t>
            </a:r>
            <a:r>
              <a:rPr lang="ru-RU" sz="2400" dirty="0"/>
              <a:t> </a:t>
            </a:r>
            <a:r>
              <a:rPr lang="ru-RU" sz="2400" dirty="0" err="1"/>
              <a:t>қарай</a:t>
            </a:r>
            <a:r>
              <a:rPr lang="ru-RU" sz="2400" dirty="0"/>
              <a:t> </a:t>
            </a:r>
            <a:r>
              <a:rPr lang="ru-RU" sz="2400" dirty="0" err="1"/>
              <a:t>қатысады</a:t>
            </a:r>
            <a:r>
              <a:rPr lang="ru-RU" sz="2400" dirty="0"/>
              <a:t>.</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79161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err="1">
                <a:latin typeface="Times New Roman" pitchFamily="18" charset="0"/>
                <a:cs typeface="Times New Roman" pitchFamily="18" charset="0"/>
              </a:rPr>
              <a:t>Мектеп</a:t>
            </a:r>
            <a:r>
              <a:rPr lang="ru-RU" sz="2400" b="1" dirty="0">
                <a:latin typeface="Times New Roman" pitchFamily="18" charset="0"/>
                <a:cs typeface="Times New Roman" pitchFamily="18" charset="0"/>
              </a:rPr>
              <a:t> </a:t>
            </a:r>
            <a:r>
              <a:rPr lang="kk-KZ" sz="2400" b="1" dirty="0">
                <a:latin typeface="Times New Roman" pitchFamily="18" charset="0"/>
                <a:cs typeface="Times New Roman" pitchFamily="18" charset="0"/>
              </a:rPr>
              <a:t>ӘПҚ</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өз</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құзыреті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шегінде</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келесі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функцияларды</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орындайды</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құқықтары</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заңды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мүдделерін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қорғауды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қамтамасыз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етуге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жәрдемдесу</a:t>
            </a:r>
            <a:r>
              <a:rPr lang="ru-RU" sz="2400" dirty="0">
                <a:latin typeface="Times New Roman" pitchFamily="18" charset="0"/>
                <a:cs typeface="Times New Roman" pitchFamily="18" charset="0"/>
              </a:rPr>
              <a:t>;</a:t>
            </a:r>
          </a:p>
          <a:p>
            <a:pPr marL="0" indent="0"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отбасындағы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өмір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сүру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жағдайлары</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тәрбиесін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зер</a:t>
            </a:r>
            <a:r>
              <a:rPr lang="kk-KZ" sz="2400" dirty="0">
                <a:latin typeface="Times New Roman" pitchFamily="18" charset="0"/>
                <a:cs typeface="Times New Roman" pitchFamily="18" charset="0"/>
              </a:rPr>
              <a:t>ттеу</a:t>
            </a:r>
            <a:r>
              <a:rPr lang="ru-RU" sz="2400" dirty="0">
                <a:latin typeface="Times New Roman" pitchFamily="18" charset="0"/>
                <a:cs typeface="Times New Roman" pitchFamily="18" charset="0"/>
              </a:rPr>
              <a:t>;</a:t>
            </a:r>
          </a:p>
          <a:p>
            <a:pPr marL="0" indent="0"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әлеуметтік-педагогикалық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психологиялық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көмекке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мұқтаж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алушыларды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анықтау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есепке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a:t>
            </a:r>
            <a:r>
              <a:rPr lang="ru-RU" sz="2400" dirty="0">
                <a:latin typeface="Times New Roman" pitchFamily="18" charset="0"/>
                <a:cs typeface="Times New Roman" pitchFamily="18" charset="0"/>
              </a:rPr>
              <a:t>;</a:t>
            </a:r>
          </a:p>
          <a:p>
            <a:pPr marL="0" indent="0"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мектеп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әкімшілігін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мүдделі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органдарды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адамдардың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құқықтары</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заңды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мүдделерінің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бұзылуы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туралы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хабардар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ету</a:t>
            </a:r>
            <a:r>
              <a:rPr lang="ru-RU" sz="2400" dirty="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17603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lnSpcReduction="10000"/>
          </a:bodyPr>
          <a:lstStyle/>
          <a:p>
            <a:pPr marL="0" indent="0" algn="just">
              <a:buNone/>
            </a:pPr>
            <a:r>
              <a:rPr lang="kk-KZ" sz="2400" dirty="0">
                <a:latin typeface="Times New Roman" pitchFamily="18" charset="0"/>
                <a:cs typeface="Times New Roman" pitchFamily="18" charset="0"/>
              </a:rPr>
              <a:t>- әлеуметтік жетімдіктің, отбасылық қолайсыздықтың, адам саудасының және білім алушыларға қатысты зорлық-зомбылықтың алдын алу бойынша профилактикалық жұмыстарды жүзеге асыру;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 білім алушылардың салауатты өмір салты, қауіпсіз және жауапты мінез-құлық дағдыларын қалыптастыруға қатысу;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-білім алушылардың, білім беру процесінің өзге де қатысушыларының жеке-психологиялық ерекшеліктерін, білім алушылар ұжымдары мен педагогикалық қызметкерлердің даму ерекшеліктерін зерттеу;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 қарым-қатынаста, оқуда, дамуда, әлеуметтенуде проблемалары бар білім алушыларға жеке тұлғаға бағытталған әлеуметтік-педагогикалық, психологиялық және құқықтық көмекті ұйымдастыру;</a:t>
            </a: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87466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kk-KZ" sz="2400" dirty="0">
                <a:latin typeface="Times New Roman" pitchFamily="18" charset="0"/>
                <a:cs typeface="Times New Roman" pitchFamily="18" charset="0"/>
              </a:rPr>
              <a:t>- әлеуметтік қауіпті жағдайдағы балалардың құқықтары мен заңды мүдделерін қорғаудың жеке жоспарларын әзірлеуге және іске асыруға қатысу;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 мемлекеттік қорғауға мұқтаж деп танылған балалардың құқықтары мен заңды мүдделерін қорғау жоспарларын әзірлеуге және іске асыруға қатысу;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 білім алушыларды тәуелсіз және отбасылық өмірге дайындауға, азаматтың, отбасы адамының әлеуметтік рөлдерін орындауға қатысу;</a:t>
            </a:r>
            <a:endParaRPr lang="ru-RU" sz="2400" dirty="0">
              <a:latin typeface="Times New Roman" pitchFamily="18" charset="0"/>
              <a:cs typeface="Times New Roman" pitchFamily="18" charset="0"/>
            </a:endParaRPr>
          </a:p>
          <a:p>
            <a:pPr marL="0" indent="0" algn="just">
              <a:buNone/>
            </a:pPr>
            <a:r>
              <a:rPr lang="kk-KZ" sz="2400" dirty="0">
                <a:latin typeface="Times New Roman" pitchFamily="18" charset="0"/>
                <a:cs typeface="Times New Roman" pitchFamily="18" charset="0"/>
              </a:rPr>
              <a:t>- білім беру процесіне қатысушылардың психологиялық және құқықтық мәдениетін арттыру;</a:t>
            </a:r>
            <a:endParaRPr lang="ru-RU" sz="2400" dirty="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61828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pPr marL="0" indent="0" algn="just">
              <a:buNone/>
            </a:pPr>
            <a:r>
              <a:rPr lang="kk-KZ" sz="2600" dirty="0">
                <a:latin typeface="Times New Roman" pitchFamily="18" charset="0"/>
                <a:cs typeface="Times New Roman" pitchFamily="18" charset="0"/>
              </a:rPr>
              <a:t>- интеграцияланған оқыту мен тәрбиелеу жағдайында білім алушыларға әлеуметтік-педагогикалық және психологиялық көмек көрсету;</a:t>
            </a:r>
            <a:endParaRPr lang="ru-RU" sz="2600" dirty="0">
              <a:latin typeface="Times New Roman" pitchFamily="18" charset="0"/>
              <a:cs typeface="Times New Roman" pitchFamily="18" charset="0"/>
            </a:endParaRPr>
          </a:p>
          <a:p>
            <a:pPr marL="0" indent="0" algn="just">
              <a:buNone/>
            </a:pPr>
            <a:r>
              <a:rPr lang="kk-KZ" sz="2600" dirty="0">
                <a:latin typeface="Times New Roman" pitchFamily="18" charset="0"/>
                <a:cs typeface="Times New Roman" pitchFamily="18" charset="0"/>
              </a:rPr>
              <a:t>- мектеп жүзеге асыратын білім беру қызметін талдауға қатысу;</a:t>
            </a:r>
            <a:endParaRPr lang="ru-RU" sz="2600" dirty="0">
              <a:latin typeface="Times New Roman" pitchFamily="18" charset="0"/>
              <a:cs typeface="Times New Roman" pitchFamily="18" charset="0"/>
            </a:endParaRPr>
          </a:p>
          <a:p>
            <a:pPr marL="0" indent="0" algn="just">
              <a:buNone/>
            </a:pPr>
            <a:r>
              <a:rPr lang="kk-KZ" sz="2600" dirty="0">
                <a:latin typeface="Times New Roman" pitchFamily="18" charset="0"/>
                <a:cs typeface="Times New Roman" pitchFamily="18" charset="0"/>
              </a:rPr>
              <a:t>- білім алушылардың әлеуметтік маңызды қызметін ұйымдастыруға қатысу, балалар мен жастар бастамаларын, олардың шығармашылық әлеуеті мен көркемөнерпаздарын дамытуға жәрдемдесу;</a:t>
            </a:r>
            <a:endParaRPr lang="ru-RU" sz="2600" dirty="0">
              <a:latin typeface="Times New Roman" pitchFamily="18" charset="0"/>
              <a:cs typeface="Times New Roman" pitchFamily="18" charset="0"/>
            </a:endParaRPr>
          </a:p>
          <a:p>
            <a:pPr marL="0" indent="0" algn="just">
              <a:buNone/>
            </a:pPr>
            <a:r>
              <a:rPr lang="kk-KZ" sz="2600" dirty="0">
                <a:latin typeface="Times New Roman" pitchFamily="18" charset="0"/>
                <a:cs typeface="Times New Roman" pitchFamily="18" charset="0"/>
              </a:rPr>
              <a:t>- әлеуметтік-педагогикалық және психологиялық көмек көрсету бойынша жұмыс тәжірибесін зерттеу және қорындылау;</a:t>
            </a:r>
            <a:endParaRPr lang="ru-RU" sz="2600" dirty="0">
              <a:latin typeface="Times New Roman" pitchFamily="18" charset="0"/>
              <a:cs typeface="Times New Roman" pitchFamily="18" charset="0"/>
            </a:endParaRPr>
          </a:p>
          <a:p>
            <a:pPr marL="0" indent="0" algn="just">
              <a:buNone/>
            </a:pPr>
            <a:r>
              <a:rPr lang="kk-KZ" sz="2600" dirty="0">
                <a:latin typeface="Times New Roman" pitchFamily="18" charset="0"/>
                <a:cs typeface="Times New Roman" pitchFamily="18" charset="0"/>
              </a:rPr>
              <a:t>-білім алушыларды дамыту, тәрбиелеу, оқыту және әлеуметтендіру, баланы қорғау және қорғау мәселелері бойынша ақпараттық-талдау материалдарын әзірлеу.</a:t>
            </a:r>
            <a:endParaRPr lang="ru-RU" sz="2600" dirty="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05008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marL="0" indent="0" algn="just">
              <a:buNone/>
            </a:pPr>
            <a:r>
              <a:rPr lang="kk-KZ" sz="2400" dirty="0">
                <a:latin typeface="Times New Roman" pitchFamily="18" charset="0"/>
                <a:cs typeface="Times New Roman" pitchFamily="18" charset="0"/>
              </a:rPr>
              <a:t>Қазіргі педагогикалық психологияда оқыту мен тәрбиелеу жүзеге асырылатын жағдайлар </a:t>
            </a:r>
            <a:r>
              <a:rPr lang="kk-KZ" sz="2400" b="1" i="1" dirty="0">
                <a:latin typeface="Times New Roman" pitchFamily="18" charset="0"/>
                <a:cs typeface="Times New Roman" pitchFamily="18" charset="0"/>
              </a:rPr>
              <a:t>білім беру ортасы</a:t>
            </a:r>
            <a:r>
              <a:rPr lang="kk-KZ" sz="2400" dirty="0">
                <a:latin typeface="Times New Roman" pitchFamily="18" charset="0"/>
                <a:cs typeface="Times New Roman" pitchFamily="18" charset="0"/>
              </a:rPr>
              <a:t> ретінде анықталады. </a:t>
            </a:r>
            <a:r>
              <a:rPr lang="ru-RU" sz="2400" dirty="0" err="1">
                <a:latin typeface="Times New Roman" pitchFamily="18" charset="0"/>
                <a:cs typeface="Times New Roman" pitchFamily="18" charset="0"/>
              </a:rPr>
              <a:t>Жалпы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мағынада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қоршаған</a:t>
            </a:r>
            <a:r>
              <a:rPr lang="ru-RU" sz="2400" dirty="0">
                <a:latin typeface="Times New Roman" pitchFamily="18" charset="0"/>
                <a:cs typeface="Times New Roman" pitchFamily="18" charset="0"/>
              </a:rPr>
              <a:t> орта" </a:t>
            </a:r>
            <a:r>
              <a:rPr lang="ru-RU" sz="2400" dirty="0" err="1">
                <a:latin typeface="Times New Roman" pitchFamily="18" charset="0"/>
                <a:cs typeface="Times New Roman" pitchFamily="18" charset="0"/>
              </a:rPr>
              <a:t>қоршаған</a:t>
            </a:r>
            <a:r>
              <a:rPr lang="ru-RU" sz="2400" dirty="0">
                <a:latin typeface="Times New Roman" pitchFamily="18" charset="0"/>
                <a:cs typeface="Times New Roman" pitchFamily="18" charset="0"/>
              </a:rPr>
              <a:t> орта </a:t>
            </a:r>
            <a:r>
              <a:rPr lang="ru-RU" sz="2400" dirty="0" err="1">
                <a:latin typeface="Times New Roman" pitchFamily="18" charset="0"/>
                <a:cs typeface="Times New Roman" pitchFamily="18" charset="0"/>
              </a:rPr>
              <a:t>ретінде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адамға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әсер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ететін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жағдайлар</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әсерлердің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жиынтығы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ретінде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қабылданады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беру </a:t>
            </a:r>
            <a:r>
              <a:rPr lang="ru-RU" sz="2400" dirty="0" err="1">
                <a:latin typeface="Times New Roman" pitchFamily="18" charset="0"/>
                <a:cs typeface="Times New Roman" pitchFamily="18" charset="0"/>
              </a:rPr>
              <a:t>ортасын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дамыту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идеялары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психологтар</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педагогтар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зерттеулерінде</a:t>
            </a:r>
            <a:r>
              <a:rPr lang="ru-RU" sz="2400" dirty="0">
                <a:latin typeface="Times New Roman" pitchFamily="18" charset="0"/>
                <a:cs typeface="Times New Roman" pitchFamily="18" charset="0"/>
              </a:rPr>
              <a:t> (Г.А. Ковалев, В. П. Лебедева, А. Б. Орлов, В. И. Панов, А. В. Петровский, В. В. Рубцов, И. М. Улановская, Б. Д. </a:t>
            </a:r>
            <a:r>
              <a:rPr lang="ru-RU" sz="2400" dirty="0" err="1">
                <a:latin typeface="Times New Roman" pitchFamily="18" charset="0"/>
                <a:cs typeface="Times New Roman" pitchFamily="18" charset="0"/>
              </a:rPr>
              <a:t>Эльконин</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Ясвин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т. б.), </a:t>
            </a:r>
            <a:r>
              <a:rPr lang="ru-RU" sz="2400" dirty="0" err="1">
                <a:latin typeface="Times New Roman" pitchFamily="18" charset="0"/>
                <a:cs typeface="Times New Roman" pitchFamily="18" charset="0"/>
              </a:rPr>
              <a:t>сондай-ақ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шетелдік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психологияда</a:t>
            </a:r>
            <a:r>
              <a:rPr lang="ru-RU" sz="2400" dirty="0">
                <a:latin typeface="Times New Roman" pitchFamily="18" charset="0"/>
                <a:cs typeface="Times New Roman" pitchFamily="18" charset="0"/>
              </a:rPr>
              <a:t> (А. Бандура, К. Левин, К. </a:t>
            </a:r>
            <a:r>
              <a:rPr lang="ru-RU" sz="2400" dirty="0" err="1">
                <a:latin typeface="Times New Roman" pitchFamily="18" charset="0"/>
                <a:cs typeface="Times New Roman" pitchFamily="18" charset="0"/>
              </a:rPr>
              <a:t>Роджерс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т. б.) </a:t>
            </a:r>
            <a:r>
              <a:rPr lang="ru-RU" sz="2400" dirty="0" err="1">
                <a:latin typeface="Times New Roman" pitchFamily="18" charset="0"/>
                <a:cs typeface="Times New Roman" pitchFamily="18" charset="0"/>
              </a:rPr>
              <a:t>әзірленген</a:t>
            </a:r>
            <a:r>
              <a:rPr lang="ru-RU" sz="2400" dirty="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27788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980728"/>
            <a:ext cx="8363272" cy="5145435"/>
          </a:xfrm>
        </p:spPr>
        <p:txBody>
          <a:bodyPr>
            <a:normAutofit/>
          </a:bodyPr>
          <a:lstStyle/>
          <a:p>
            <a:pPr marL="0" indent="0">
              <a:buNone/>
            </a:pPr>
            <a:r>
              <a:rPr lang="ru-RU" sz="2400" dirty="0">
                <a:latin typeface="Times New Roman" pitchFamily="18" charset="0"/>
                <a:cs typeface="Times New Roman" pitchFamily="18" charset="0"/>
              </a:rPr>
              <a:t>В. А. </a:t>
            </a:r>
            <a:r>
              <a:rPr lang="ru-RU" sz="2400" dirty="0" err="1">
                <a:latin typeface="Times New Roman" pitchFamily="18" charset="0"/>
                <a:cs typeface="Times New Roman" pitchFamily="18" charset="0"/>
              </a:rPr>
              <a:t>Ясвиннің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пікірінше</a:t>
            </a:r>
            <a:r>
              <a:rPr lang="ru-RU" sz="2400" dirty="0">
                <a:latin typeface="Times New Roman" pitchFamily="18" charset="0"/>
                <a:cs typeface="Times New Roman" pitchFamily="18" charset="0"/>
              </a:rPr>
              <a:t>, </a:t>
            </a:r>
            <a:r>
              <a:rPr lang="ru-RU" sz="2400" b="1" dirty="0" err="1">
                <a:latin typeface="Times New Roman" pitchFamily="18" charset="0"/>
                <a:cs typeface="Times New Roman" pitchFamily="18" charset="0"/>
              </a:rPr>
              <a:t>білім</a:t>
            </a:r>
            <a:r>
              <a:rPr lang="ru-RU" sz="2400" b="1" dirty="0">
                <a:latin typeface="Times New Roman" pitchFamily="18" charset="0"/>
                <a:cs typeface="Times New Roman" pitchFamily="18" charset="0"/>
              </a:rPr>
              <a:t> беру </a:t>
            </a:r>
            <a:r>
              <a:rPr lang="ru-RU" sz="2400" b="1" dirty="0" err="1">
                <a:latin typeface="Times New Roman" pitchFamily="18" charset="0"/>
                <a:cs typeface="Times New Roman" pitchFamily="18" charset="0"/>
              </a:rPr>
              <a:t>ортасы-</a:t>
            </a:r>
            <a:r>
              <a:rPr lang="ru-RU" sz="2400" dirty="0" err="1">
                <a:latin typeface="Times New Roman" pitchFamily="18" charset="0"/>
                <a:cs typeface="Times New Roman" pitchFamily="18" charset="0"/>
              </a:rPr>
              <a:t>бұл</a:t>
            </a:r>
            <a:r>
              <a:rPr lang="ru-RU" sz="2400" b="1" dirty="0">
                <a:latin typeface="Times New Roman" pitchFamily="18" charset="0"/>
                <a:cs typeface="Times New Roman" pitchFamily="18" charset="0"/>
              </a:rPr>
              <a:t> </a:t>
            </a:r>
            <a:r>
              <a:rPr lang="ru-RU" sz="2400" dirty="0" err="1">
                <a:latin typeface="Times New Roman" pitchFamily="18" charset="0"/>
                <a:cs typeface="Times New Roman" pitchFamily="18" charset="0"/>
              </a:rPr>
              <a:t>жеке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тұлғаны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қалыптастырудың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әсері</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жағдайларының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жүйесі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сондай-ақ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Әлеуметтік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кеңістіктік-пәндік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ортада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дамуы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мүмкіндіктер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Көбінесе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беру </a:t>
            </a:r>
            <a:r>
              <a:rPr lang="ru-RU" sz="2400" dirty="0" err="1">
                <a:latin typeface="Times New Roman" pitchFamily="18" charset="0"/>
                <a:cs typeface="Times New Roman" pitchFamily="18" charset="0"/>
              </a:rPr>
              <a:t>ортасы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туралы</a:t>
            </a:r>
            <a:r>
              <a:rPr lang="ru-RU" sz="2400" dirty="0">
                <a:latin typeface="Times New Roman" pitchFamily="18" charset="0"/>
                <a:cs typeface="Times New Roman" pitchFamily="18" charset="0"/>
              </a:rPr>
              <a:t> </a:t>
            </a:r>
            <a:r>
              <a:rPr lang="kk-KZ" sz="2400" dirty="0">
                <a:latin typeface="Times New Roman" pitchFamily="18" charset="0"/>
                <a:cs typeface="Times New Roman" pitchFamily="18" charset="0"/>
              </a:rPr>
              <a:t>айтылған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кезде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кез-келген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ортасының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нақты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ортасын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білдіреді</a:t>
            </a:r>
            <a:r>
              <a:rPr lang="ru-RU" sz="2400" dirty="0" smtClean="0">
                <a:latin typeface="Times New Roman" pitchFamily="18" charset="0"/>
                <a:cs typeface="Times New Roman" pitchFamily="18" charset="0"/>
              </a:rPr>
              <a:t>.</a:t>
            </a:r>
          </a:p>
          <a:p>
            <a:pPr marL="0" indent="0" algn="just">
              <a:buNone/>
            </a:pPr>
            <a:r>
              <a:rPr lang="kk-KZ" sz="2400" dirty="0">
                <a:latin typeface="Times New Roman" pitchFamily="18" charset="0"/>
                <a:cs typeface="Times New Roman" pitchFamily="18" charset="0"/>
              </a:rPr>
              <a:t>Көптеген шетелдік зерттеулерде білім беру ортасы "мектептің тиімділігі" тұрғысынан әлеуметтік жүйе ретінде бағаланады – эмоционалды климат, жеке әл-ауқат, микрокультураның ерекшеліктері, білім беру процесінің сапасы.</a:t>
            </a: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411010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lnSpcReduction="20000"/>
          </a:bodyPr>
          <a:lstStyle/>
          <a:p>
            <a:pPr marL="0" indent="0" algn="just">
              <a:buNone/>
            </a:pPr>
            <a:r>
              <a:rPr lang="kk-KZ" sz="2600" dirty="0">
                <a:latin typeface="Times New Roman" pitchFamily="18" charset="0"/>
                <a:cs typeface="Times New Roman" pitchFamily="18" charset="0"/>
              </a:rPr>
              <a:t>Қоршаған ортаны психологиялық-педагогикалық талдау үшін Дж. Гибсонның мүмкіндік категориясы қарастырылады. Гибсонның пікірінше, "мүмкіндік" категориясы – білім беру ортасы мен субъектінің қасиеттерінің ерекше бірлігі, бұл білім беру ортасы мен субъектінің мінез-құлқының атрибуты. Бұл тәсілмен біз баланың және білім беру ортасының дамудың тең субъектілері ретінде диалогтық өзара әрекеті туралы айтамыз. Сонымен қатар, бұл Даму екі жақты: қоршаған орта оқушының жеке басының қалыптасуына мүмкіндік береді, өз кезегінде ол қоршаған ортаның мүмкіндіктерін қалай қабылдайтынына және оған қаншалықты әсер ете алатындығына байланысты. Мүмкіндік санатын енгізу, Дж. Гибсон өзінің өмірлік ортасын игеретін адамның белсенді бастамасын ерекше атап өтеді. Адам қоршаған ортаның мүмкіндіктерін неғұрлым толық және толық пайдаланса, соғұрлым оның еркін және белсенді өзін-өзі дамытуы сәтті болады.</a:t>
            </a:r>
            <a:endParaRPr lang="ru-RU" sz="26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86255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858</Words>
  <Application>Microsoft Office PowerPoint</Application>
  <PresentationFormat>Экран (4:3)</PresentationFormat>
  <Paragraphs>47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Әл-Фараби Қазақ Ұлттық Университеті философия және саясаттану факультеті    Әлеуметтік-психологиялық білім беру қызметінің құрамындағы мамандар қызметінің жалпы сипаттамасы</vt:lpstr>
      <vt:lpstr>Әлеуметтік-психологиялық қызметтің құрамы: </vt:lpstr>
      <vt:lpstr>Мектеп ӘПҚ өз құзыреті шегінде келесі функцияларды орындайды: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Әлеуметтік педагог-</vt:lpstr>
      <vt:lpstr>Әлеуметтік педагог жұмысының негізгі бағыттары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Общая характеристика деятельности специалистов в составе социально-психологической службы образования</dc:title>
  <dc:creator>user</dc:creator>
  <cp:lastModifiedBy>PChelper.kz</cp:lastModifiedBy>
  <cp:revision>7</cp:revision>
  <dcterms:created xsi:type="dcterms:W3CDTF">2021-09-06T10:47:23Z</dcterms:created>
  <dcterms:modified xsi:type="dcterms:W3CDTF">2021-09-08T09:19:26Z</dcterms:modified>
</cp:coreProperties>
</file>